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8" r:id="rId3"/>
    <p:sldId id="260" r:id="rId4"/>
    <p:sldId id="256" r:id="rId5"/>
    <p:sldId id="257" r:id="rId6"/>
    <p:sldId id="265" r:id="rId7"/>
    <p:sldId id="263" r:id="rId8"/>
    <p:sldId id="264" r:id="rId9"/>
    <p:sldId id="259" r:id="rId10"/>
    <p:sldId id="267" r:id="rId11"/>
    <p:sldId id="268" r:id="rId12"/>
    <p:sldId id="278" r:id="rId13"/>
    <p:sldId id="277" r:id="rId14"/>
    <p:sldId id="276" r:id="rId15"/>
    <p:sldId id="275" r:id="rId16"/>
    <p:sldId id="271" r:id="rId17"/>
    <p:sldId id="269" r:id="rId18"/>
    <p:sldId id="273" r:id="rId19"/>
    <p:sldId id="274" r:id="rId20"/>
    <p:sldId id="270" r:id="rId21"/>
    <p:sldId id="272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0"/>
  </p:normalViewPr>
  <p:slideViewPr>
    <p:cSldViewPr snapToGrid="0">
      <p:cViewPr varScale="1">
        <p:scale>
          <a:sx n="91" d="100"/>
          <a:sy n="91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A0FC30-06AF-74AA-1187-FAD07F7AD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AD67B5A-94D2-C157-21FB-6C264F7BF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85AD0D-11DF-9190-A12E-1721C9FA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3D41A9-AD3B-B0E4-5648-0F09A070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57B8BB-EE40-86E1-AD85-B6824352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4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27BB82-60AE-6954-70B2-18AC5B42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739D7AB-2774-D66E-025F-3406BAC38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16152E-9544-799E-1893-E5437595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E5AD05-5A0E-6A9A-F09F-6C66D660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F850D4-5985-23DA-9693-A9AF4C7D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6065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5CC2B28-3207-6A05-9A73-C95DD6576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7E3879D-A14C-2CBF-AF96-AA16D4B39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037D97-B476-284B-333E-66B8FE1D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3E8B07-B203-015D-859E-B32088D1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102196-BCAA-F3A5-038E-51FE0297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72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B76431-6BBA-C458-5E19-7464396A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E67C6A-80A7-C524-42C1-6695C520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9EAF18-C65D-9E1D-7602-B2909FA2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EC7AC0-FD9B-9F9D-9E22-5B20BB86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DDBBD8-96CC-398B-1042-91D086C3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84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7A9B5C-FDA0-369C-397D-EBF173FF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64CDC7-196C-6DAC-8B59-76AE286A5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5047EE-ED13-5370-82B3-73EDC747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77130D-8DDC-9D05-4914-6541C817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616BBF-10F7-13EE-2E2D-2DB536A5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45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0BCB3E-1342-E821-120E-7CF06093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C1D5F1-D783-D71E-4FAB-D50F5023E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54B6B10-81E1-04DA-7941-6E3785E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EC7697C-7C60-361A-0BF7-FC902C80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E37A1A-DB42-7D07-27F5-5E6FE0FF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AAB7ABD-ADD2-8A51-324E-9EA9D9C6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539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21FFE8-0058-BAB5-5417-83D4A883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6E68A72-9CA9-36D6-B7B6-38DE6D4A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BB46B3-EF7C-1282-CF49-A2C896262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ECFDD0B-A24D-C391-C507-465078BA4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CD1BDBF-E917-9192-847F-E4A3C8B94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6DDE6A5-A2A1-28E6-F97B-1299CB27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DBB4808-CF26-7E88-A524-0A49EB517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E6C3D4D-AB19-7A48-51BB-3E4C6DF1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454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4D4D7A-C681-DEF6-71BD-F1934F93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0B4055E-FF2A-A6EA-8C9D-DE99E90D8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32A0BDC-6ADB-5412-C2CC-67281A4A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60D06A-3B48-FC33-7638-ADBDA9AE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88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82BB1A9-0DD3-2966-E50D-9F1CD963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C4BCE92-1226-AC5B-51A5-A99CCC2B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F16A1B-27CA-0E34-F769-AC705EBF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73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3262A-5B05-C488-6E24-890F2CD7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1CD43C-045F-5AB8-BDBD-E00CD9911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59CC5D-0AD5-D106-64E0-37374A15A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346492-EEC7-7D8A-39D9-DB38640D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60409D-C741-28E7-DBBB-8502DD10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BFC8971-4FCE-F4DB-FA0D-3D1BE90A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6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8E5245-A04B-20AE-F40E-6785538E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CDC36D4-9C58-7757-CFC6-D6669FD3C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3ABAC4-3DFD-888B-DDAA-6DFC7A5DB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6739FE4-47E6-DCB5-B831-628A296E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CE23D2D-4ADF-E2EB-AADF-E3FC58B1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4C493D-5749-88AF-84CA-3B013D56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51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AAD887B-F93E-1685-959C-6197F69E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79DE77-98BF-855F-6F92-E32EBC2F8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929E2B-74FC-8D69-456B-C78FA8E39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9CB21-FDB2-BE47-9DF9-3B5F1792C776}" type="datetimeFigureOut">
              <a:rPr lang="pl-PL" smtClean="0"/>
              <a:t>07.07.2023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8731EB-3E27-7713-8862-F0493BDE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9E40CD-0ACA-A106-691E-31D1B074A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70A5E-0C72-844C-8AD5-9FE6540BE0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15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72" y="365760"/>
            <a:ext cx="11465170" cy="6302326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Planowana farma fotowoltaiczna ma powstać na dwóch działkach, zlokalizowanych Wisznicach Kolonii. Są to działki nr 877 i nr 955/2.</a:t>
            </a: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Działka nr 877 o powierzchni geodezyjnej 12,0207 ha</a:t>
            </a: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Działka nr 955/2 o powierzchni geodezyjnej 8,1692 ha</a:t>
            </a: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Łącznie to powierzchnia 20,19 ha </a:t>
            </a: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Wyłączeniu z zabudowy będzie 3,83 ha </a:t>
            </a:r>
          </a:p>
          <a:p>
            <a:pPr algn="l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Wg inwestora </a:t>
            </a: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maksymalna powierzchnia zabudowy elektrowni fotowoltaicznej 	wyniesie 16,36 ha.</a:t>
            </a:r>
          </a:p>
          <a:p>
            <a:pPr marL="342900" indent="-342900"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Gmina Wisznice uważa, że farma ta jest zlokalizowana zbyt blisko zabudowań i zamierza wprowadzić </a:t>
            </a:r>
            <a:r>
              <a:rPr lang="pl-PL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obszar buforowy</a:t>
            </a:r>
            <a:r>
              <a:rPr lang="pl-PL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którego wielkość zostanie określona w decyzji środowiskowej i będzie wynikała z raportu środowiskowego. Do zachowania takiego obszaru buforowego będzie zobowiązany inwestor. Powierzchnia zabudowy zmniejszy się więc jeszcze o kilka hektarów (można szacować, iż do 12 ha).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1802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C286B6-DBCE-E764-6823-72EB531D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21" y="306412"/>
            <a:ext cx="9247163" cy="64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02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A8E66C5-433E-2188-26BD-1DCC28633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89" y="0"/>
            <a:ext cx="56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FF68E1E-5D48-BC53-A660-049CC761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11" y="168812"/>
            <a:ext cx="11347726" cy="63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3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628EE0B-A922-E035-3F48-7100D4E69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06" y="182880"/>
            <a:ext cx="11522690" cy="64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8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A217BDC-F514-C20F-4678-CF4023F3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88" y="0"/>
            <a:ext cx="3859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7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575C658-EF17-3DCA-F8EF-292AED64C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5" y="148480"/>
            <a:ext cx="11662117" cy="65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33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" y="225791"/>
            <a:ext cx="11704320" cy="1279452"/>
          </a:xfrm>
        </p:spPr>
        <p:txBody>
          <a:bodyPr/>
          <a:lstStyle/>
          <a:p>
            <a:pPr algn="just"/>
            <a:r>
              <a:rPr lang="pl-PL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Największa farma fotowoltaiczna w Polsce położona jest w </a:t>
            </a:r>
            <a:r>
              <a:rPr lang="pl-PL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Zwartowie (woj.</a:t>
            </a:r>
            <a:r>
              <a:rPr lang="pl-PL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pl-PL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zachodnio-pomorskie)</a:t>
            </a:r>
            <a:r>
              <a:rPr lang="pl-PL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. Jej moc wynosi 204 MW. Jest to jednocześnie największy obiekt solarny w Europie Środkowo-Wschodniej.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61563B9-4092-F6B6-8DA9-BAC53879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" y="1299750"/>
            <a:ext cx="11066585" cy="545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2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ACE8BE3-E519-4721-7DAA-742CE0DD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1" y="102576"/>
            <a:ext cx="11746524" cy="669391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5CE2B3A-2739-BBDE-0539-2C591CA95D55}"/>
              </a:ext>
            </a:extLst>
          </p:cNvPr>
          <p:cNvSpPr txBox="1"/>
          <p:nvPr/>
        </p:nvSpPr>
        <p:spPr>
          <a:xfrm>
            <a:off x="801858" y="492369"/>
            <a:ext cx="558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Farma fotowoltaiczna ZE PAK w gminie Brudzew- 70 </a:t>
            </a:r>
            <a:r>
              <a:rPr lang="pl-PL" dirty="0" err="1"/>
              <a:t>MWp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0024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5CE2B3A-2739-BBDE-0539-2C591CA95D55}"/>
              </a:ext>
            </a:extLst>
          </p:cNvPr>
          <p:cNvSpPr txBox="1"/>
          <p:nvPr/>
        </p:nvSpPr>
        <p:spPr>
          <a:xfrm>
            <a:off x="801858" y="492369"/>
            <a:ext cx="421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Farma fotowoltaiczna w Jaworznie- 5 </a:t>
            </a:r>
            <a:r>
              <a:rPr lang="pl-PL" dirty="0" err="1"/>
              <a:t>MWp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ECD4932-24B7-689D-6DEF-9DF492B39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" y="861701"/>
            <a:ext cx="11591779" cy="599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3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5CE2B3A-2739-BBDE-0539-2C591CA95D55}"/>
              </a:ext>
            </a:extLst>
          </p:cNvPr>
          <p:cNvSpPr txBox="1"/>
          <p:nvPr/>
        </p:nvSpPr>
        <p:spPr>
          <a:xfrm>
            <a:off x="787790" y="175847"/>
            <a:ext cx="624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Farma fotowoltaiczna firmy </a:t>
            </a:r>
            <a:r>
              <a:rPr lang="pl-PL" dirty="0" err="1"/>
              <a:t>Alternus</a:t>
            </a:r>
            <a:r>
              <a:rPr lang="pl-PL" dirty="0"/>
              <a:t> w gminie Witnica 64,6 </a:t>
            </a:r>
            <a:r>
              <a:rPr lang="pl-PL" dirty="0" err="1"/>
              <a:t>MWp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9967A3-2550-DDA0-3FE0-8C3D55C7C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9" y="545179"/>
            <a:ext cx="11365763" cy="61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895" y="422032"/>
            <a:ext cx="11254154" cy="643596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Obecnie ta inwestycja jest na etapie wydania przez Wójta Gminy Wisznice postanowienia z dnia 25 maja 2023 roku o obowiązku </a:t>
            </a:r>
            <a:r>
              <a:rPr lang="pl-PL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przeprowadzenia oceny oddziaływania na środowisko dla planowanego przedsięwzięcia i sporządzeniu przez inwestora </a:t>
            </a:r>
            <a:r>
              <a:rPr lang="pl-PL" sz="2000" b="1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Raportu o oddziaływaniu przedsięwzięcia na środowisko </a:t>
            </a:r>
            <a:r>
              <a:rPr lang="pl-PL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zawierającego i spełniającego wymagania określone w art. 66 ustawy z dnia 3 października 2008 r. o udostępnianiu informacji o środowisku i jego ochronie, udziale społeczeństwa w ochronie środowiska oraz o ocenach oddziaływania na środowisko . </a:t>
            </a:r>
            <a:endParaRPr lang="pl-PL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Przed wydaniem wspomnianego wyżej postanowienia Wójt gminy otrzymał trzy opinie, o które wystąpił zgodnie z procedurą środowiskową </a:t>
            </a:r>
            <a:r>
              <a:rPr lang="pl-PL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t.j</a:t>
            </a:r>
            <a:r>
              <a:rPr lang="pl-PL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</a:t>
            </a:r>
          </a:p>
          <a:p>
            <a:pPr marL="342900" indent="-342900"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Opinia Sanitarna Państwowego Powiatowego Inspektora Sanitarnego w Białej Podlaskiej z dnia 09.02.2023 r. w której Inspektor Sanitarny nie stwierdził potrzeby przeprowadzenia oceny oddziaływania na środowisko przedmiotowego przedsięwzięcia.  </a:t>
            </a:r>
            <a:endParaRPr lang="pl-PL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Opinia Państwowego Gospodarstwa  Wodnego Wody Polskie Zarząd Zlewni w Białej Podlaskiej z dnia 09.02.2023 r. nie stwierdzającą potrzeby przeprowadzenia oceny oddziaływania na środowisko ze względu  na brak negatywnego wpływu tego przedsięwzięcia na możliwość osiągnięcia celów środowiskowych, o których mowa w ustawie Prawo Wodne.</a:t>
            </a:r>
            <a:endParaRPr lang="pl-PL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Postanowienie z dnia 25 kwietnia 2023 r. Regionalnego Dyrektora Ochrony Środowiska w Lublinie Wydział Spraw Terenowych I w Białej Podlaskiej wyrażające opinię, że dla tego przedsięwzięcia istnieje konieczność przeprowadzenia oceny oddziaływania na środowisko.</a:t>
            </a:r>
            <a:endParaRPr lang="pl-PL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6495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B2A7A4C-E61E-31C2-5DF0-87FC5567152D}"/>
              </a:ext>
            </a:extLst>
          </p:cNvPr>
          <p:cNvSpPr txBox="1"/>
          <p:nvPr/>
        </p:nvSpPr>
        <p:spPr>
          <a:xfrm>
            <a:off x="1205345" y="3136513"/>
            <a:ext cx="100999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PGE Energia Odnawialna, spółka z Grupy PGE, otrzymała pozwolenia na budowę kolejnych farm fotowoltaicznych o łącznej mocy ponad 100 MW. Chodzi o trzy instalacje w województwie lubelskim: PV Srebrzyszcze, PV Wrzosów i PV Żółtańce.</a:t>
            </a:r>
          </a:p>
          <a:p>
            <a:pPr algn="just"/>
            <a:r>
              <a:rPr lang="pl-PL" sz="2400" b="0" i="0" u="none" strike="noStrike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Największą elektrownią będzie PV Srebrzyszcze o mocy 60 MW, która powstanie kilka kilometrów od Chełma. Podobnie jak w przypadku PV Wrzosów (powiat radzyński) o mocy 32 MW i PV Żółtańce (powiat chełmski) o mocy 15 MW, pierwsza energia z tej instalacji popłynie w 2024 r.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482B4AD-ACCF-A1EA-B1AA-44B801B75E4A}"/>
              </a:ext>
            </a:extLst>
          </p:cNvPr>
          <p:cNvSpPr txBox="1"/>
          <p:nvPr/>
        </p:nvSpPr>
        <p:spPr>
          <a:xfrm>
            <a:off x="1205345" y="1932708"/>
            <a:ext cx="10099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400" b="1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PGE zbuduje w województwie lubelskim trzy farmy fotowoltaiczne o łącznej mocy ponad 100 MW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9F0F78-4D9E-191A-94C0-238394A0E160}"/>
              </a:ext>
            </a:extLst>
          </p:cNvPr>
          <p:cNvSpPr txBox="1"/>
          <p:nvPr/>
        </p:nvSpPr>
        <p:spPr>
          <a:xfrm>
            <a:off x="1205345" y="914400"/>
            <a:ext cx="5041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Artykuł z prasy- Magazyn </a:t>
            </a:r>
            <a:r>
              <a:rPr lang="pl-PL" sz="2400" dirty="0" err="1"/>
              <a:t>Fotowoltaika</a:t>
            </a:r>
            <a:r>
              <a:rPr lang="pl-PL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1923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B2A7A4C-E61E-31C2-5DF0-87FC5567152D}"/>
              </a:ext>
            </a:extLst>
          </p:cNvPr>
          <p:cNvSpPr txBox="1"/>
          <p:nvPr/>
        </p:nvSpPr>
        <p:spPr>
          <a:xfrm>
            <a:off x="1205345" y="2755468"/>
            <a:ext cx="10099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unset"/>
              </a:rPr>
              <a:t>W pobliżu Zamościa powstaje farma fotowoltaiczna, która będzie jednym z największych tego rodzaju obiektów w Polsce. Deweloper </a:t>
            </a:r>
            <a:r>
              <a:rPr lang="pl-PL" sz="2400" b="1" i="0" u="none" strike="noStrike" dirty="0" err="1">
                <a:solidFill>
                  <a:srgbClr val="000000"/>
                </a:solidFill>
                <a:effectLst/>
                <a:latin typeface="unset"/>
              </a:rPr>
              <a:t>ib</a:t>
            </a:r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unset"/>
              </a:rPr>
              <a:t> </a:t>
            </a:r>
            <a:r>
              <a:rPr lang="pl-PL" sz="2400" b="1" i="0" u="none" strike="noStrike" dirty="0" err="1">
                <a:solidFill>
                  <a:srgbClr val="000000"/>
                </a:solidFill>
                <a:effectLst/>
                <a:latin typeface="unset"/>
              </a:rPr>
              <a:t>vogt</a:t>
            </a:r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unset"/>
              </a:rPr>
              <a:t> poinformował o zamknięciu finansowania dla tego projektu.</a:t>
            </a:r>
            <a:endParaRPr lang="pl-PL" sz="2400" b="0" i="0" u="none" strike="noStrike" dirty="0">
              <a:solidFill>
                <a:srgbClr val="000000"/>
              </a:solidFill>
              <a:effectLst/>
              <a:latin typeface="Albert Sans"/>
            </a:endParaRPr>
          </a:p>
          <a:p>
            <a:pPr algn="just" fontAlgn="auto"/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Albert Sans"/>
              </a:rPr>
              <a:t>Wywodzący się z Niemiec deweloper elektrowni fotowoltaicznych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Albert Sans"/>
              </a:rPr>
              <a:t>ib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Albert Sans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Albert Sans"/>
              </a:rPr>
              <a:t>vogt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Albert Sans"/>
              </a:rPr>
              <a:t> poinformował o zabezpieczeniu finansowania dla projektu zakładającego budowę elektrowni fotowoltaicznej o mocy 135 MW, która powstanie w województwie lubelskim w pobliżu Zamościa i Szczebrzeszyna.</a:t>
            </a:r>
          </a:p>
          <a:p>
            <a:pPr algn="just" fontAlgn="auto"/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Albert Sans"/>
              </a:rPr>
              <a:t>Ogromna elektrownia fotowoltaiczna zajmie 154 hektarów, na których zostanie zainstalowanych ponad 250 tys. paneli fotowoltaicznych.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482B4AD-ACCF-A1EA-B1AA-44B801B75E4A}"/>
              </a:ext>
            </a:extLst>
          </p:cNvPr>
          <p:cNvSpPr txBox="1"/>
          <p:nvPr/>
        </p:nvSpPr>
        <p:spPr>
          <a:xfrm>
            <a:off x="1205345" y="1932708"/>
            <a:ext cx="1009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/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Albert Sans"/>
              </a:rPr>
              <a:t>Na Lubelszczyźnie powstanie ogromna farma fotowoltaiczna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9F0F78-4D9E-191A-94C0-238394A0E160}"/>
              </a:ext>
            </a:extLst>
          </p:cNvPr>
          <p:cNvSpPr txBox="1"/>
          <p:nvPr/>
        </p:nvSpPr>
        <p:spPr>
          <a:xfrm>
            <a:off x="1205345" y="914400"/>
            <a:ext cx="4930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Artykuł z prasy- portal Gram z Zielone:</a:t>
            </a:r>
          </a:p>
        </p:txBody>
      </p:sp>
    </p:spTree>
    <p:extLst>
      <p:ext uri="{BB962C8B-B14F-4D97-AF65-F5344CB8AC3E}">
        <p14:creationId xmlns:p14="http://schemas.microsoft.com/office/powerpoint/2010/main" val="424453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94" y="633046"/>
            <a:ext cx="10958732" cy="551453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l-PL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Dla przedsięwzięć mogących potencjalnie znacząco oddziaływać na środowisko, czyli m.in. dla systemów fotowoltaicznych, Wójt może, ale nie musi nakazać inwestorowi opracowanie raportu oddziaływania na środowisko i przeprowadzenie oceny oddziaływania na środowisko, obejmującej udział społeczeństwa. Wójt zdecydował się nakazać inwestorowi opracowanie przedmiotowego raportu, pomimo iż tylko jedna instytucja z powyżej wymienionych trzech- czyli RDOŚ, w swojej opinii wskazała na taką potrzebę.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94515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42" y="1041009"/>
            <a:ext cx="11788726" cy="5669280"/>
          </a:xfrm>
        </p:spPr>
        <p:txBody>
          <a:bodyPr>
            <a:normAutofit/>
          </a:bodyPr>
          <a:lstStyle/>
          <a:p>
            <a:pPr indent="449580" algn="just"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Poszczególne etapy uchwalania zmian planu były ogłaszane mieszkańcom w sposób zwyczajowo przyjęty na tablicach ogłoszeń i BIP a także w prasie tj. w Słowie Podlasia – zgodnie z ustawą o planowaniu i zagospodarowaniu przestrzennym. Jakiekolwiek zastrzeżenia wtedy nie wpłynęły. Szczegółowo podczas prac nad projektem planu zapewniono udział społeczeństwa w tych pracach poprzez: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ogłoszenie oraz obwieszczenie zawiadomienia o przystąpieniu do opracowania projektu planu, zamieszczone na stronie internetowej urzędu gminy, w miejscowej prasie oraz na tablicach ogłoszeniowych w gminie, podając informację o możliwości składania wniosków w przedmiotowym zakresie zmiany planu;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wyłożenie projektu zmiany planu wraz z prognozą oddziaływania na środowisko do publicznego wglądu w dniach od 19 lipca 2016 r. do 10 sierpnia 2016 r.- </a:t>
            </a:r>
            <a:r>
              <a:rPr lang="pl-PL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jest konsultacja społeczna</a:t>
            </a: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zorganizowanie w dniu 21 lipca dyskusji publicznej nad przyjętymi w projekcie planu rozwiązaniami oraz nad prognozą oddziaływana na środowisko;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umożliwienie – zgodnie z przepisami ustawowymi- składania uwag i wniosków do projektu planu i prognozy (we wszystkich ogłoszeniach były zapisy o tym, iż każdy kto kwestionuje ustalenia przyjęte w projekcie zmiany planu oraz prognozie oddziaływania na środowisko , może wnieść uwagi;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dyskusji publicznej były obecne 4 osoby oraz wpłynęła 1 uwaga (nie dotycząca przedmiotowej sprawy).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2D9526-C5EC-65CE-477B-E5B75DA562E0}"/>
              </a:ext>
            </a:extLst>
          </p:cNvPr>
          <p:cNvSpPr txBox="1"/>
          <p:nvPr/>
        </p:nvSpPr>
        <p:spPr>
          <a:xfrm>
            <a:off x="1195754" y="520505"/>
            <a:ext cx="407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zagospodarowania przestrzennego</a:t>
            </a:r>
          </a:p>
        </p:txBody>
      </p:sp>
    </p:spTree>
    <p:extLst>
      <p:ext uri="{BB962C8B-B14F-4D97-AF65-F5344CB8AC3E}">
        <p14:creationId xmlns:p14="http://schemas.microsoft.com/office/powerpoint/2010/main" val="289634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397" y="961876"/>
            <a:ext cx="11347938" cy="5667524"/>
          </a:xfrm>
        </p:spPr>
        <p:txBody>
          <a:bodyPr>
            <a:normAutofit lnSpcReduction="10000"/>
          </a:bodyPr>
          <a:lstStyle/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Uchwała Rady Gminy Nr XXXI/249/2022 z dnia 10 marca 2022 r. w sprawie wyrażenia zgody na wydzierżawienie nieruchomości stanowiącej własność Gminy Wisznice na okres 30 lat.</a:t>
            </a:r>
          </a:p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Udostępnienie wykazu nieruchomości mienia gminnego przeznaczonych do dzierżawy- 29.03.2022 r. – BIP; 29 marca 2022 r.- Słowo Podlasia; 21 dni wisiał na tablicy ogłoszeń w dniach 29.03.2022 r. – 20.04 2022 r.</a:t>
            </a:r>
          </a:p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Rozeznanie rynku.</a:t>
            </a:r>
          </a:p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Ogłoszenie przetargu na dzierżawę- 10 maja 2022 r.- Słowo Podlasia, BIP- 9 maja 2022 r., Tablica ogłoszeń urzędu- 10 maja 2022 r.</a:t>
            </a:r>
          </a:p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Sprostowanie numeru działki- 17 maja 2022 r.</a:t>
            </a:r>
          </a:p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Zarządzenie Wójta Gminy Nr 16 z dnia 2 czerwca 2022 r. w sprawie powołania komisji przetargowej.</a:t>
            </a:r>
          </a:p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Przetarg ustny nieograniczony w dniu 14 czerwca 2022 r. na dzierżawę nieruchomości gminy.</a:t>
            </a:r>
          </a:p>
          <a:p>
            <a:pPr marL="457200" indent="-457200" algn="just">
              <a:spcBef>
                <a:spcPts val="800"/>
              </a:spcBef>
              <a:buFont typeface="+mj-lt"/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Ogłoszenie informacji z przeprowadzonego przetargu wywieszone było na tablicy ogłoszeń Urzędu Gminy w dniu 14.06.2022 r. do 22.06.2022 r.</a:t>
            </a:r>
          </a:p>
          <a:p>
            <a:pPr marL="457200" indent="-457200" algn="just">
              <a:buFont typeface="+mj-lt"/>
              <a:buAutoNum type="arabicPeriod"/>
            </a:pPr>
            <a:endParaRPr lang="pl-PL" dirty="0"/>
          </a:p>
          <a:p>
            <a:pPr marL="457200" indent="-457200" algn="just">
              <a:buFont typeface="+mj-lt"/>
              <a:buAutoNum type="arabicPeriod"/>
            </a:pPr>
            <a:endParaRPr lang="pl-PL" dirty="0"/>
          </a:p>
          <a:p>
            <a:pPr marL="457200" indent="-457200" algn="just">
              <a:buFont typeface="+mj-lt"/>
              <a:buAutoNum type="arabicPeriod"/>
            </a:pP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21F9408-9995-C38A-CD28-21DD84300804}"/>
              </a:ext>
            </a:extLst>
          </p:cNvPr>
          <p:cNvSpPr txBox="1"/>
          <p:nvPr/>
        </p:nvSpPr>
        <p:spPr>
          <a:xfrm>
            <a:off x="1461654" y="228600"/>
            <a:ext cx="5933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Przetarg na dzierżawę nieruchomości</a:t>
            </a:r>
          </a:p>
        </p:txBody>
      </p:sp>
    </p:spTree>
    <p:extLst>
      <p:ext uri="{BB962C8B-B14F-4D97-AF65-F5344CB8AC3E}">
        <p14:creationId xmlns:p14="http://schemas.microsoft.com/office/powerpoint/2010/main" val="3229814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618" y="342136"/>
            <a:ext cx="10442764" cy="632882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obecnie trwającej procedurze pierwotnie były złożone wnioski na </a:t>
            </a:r>
            <a:r>
              <a:rPr lang="pl-PL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408 ha</a:t>
            </a:r>
            <a: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terenów pod </a:t>
            </a:r>
            <a:r>
              <a:rPr lang="pl-PL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fotowoltaikę</a:t>
            </a:r>
            <a: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Były to wnioski od 25 mieszkańców naszej gminy i 3 firm dysponujących umowami z mieszkańcami. Po wystąpieniu przez nas do firm z prośbą o podanie działek, na które są podpisane umowy dzierżawy ilość ta obecnie zmniejszyła się do </a:t>
            </a:r>
            <a:r>
              <a:rPr lang="pl-PL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ok. 163 ha</a:t>
            </a:r>
            <a: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I jeszcze może ulec pewnemu zmniejszeniu, gdyż musimy poczekać ok. 2 tygodni aż firmy te oficjalnie nas poinformują o ilości działek, których właściciele wyrazili zgodę na ich przekształcenie </a:t>
            </a:r>
            <a:b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pokażą nam umowy z mieszkańcami lub zgody mieszkańców.</a:t>
            </a:r>
            <a:endParaRPr lang="pl-PL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Zmiana planu pod to przeznaczenie będzie na terenach w miejscowościach: </a:t>
            </a:r>
            <a:r>
              <a:rPr lang="pl-PL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Curyn, Dubica, Horodyszcze, Łyniew, Marylin, Ratajewicze, Małgorzacin Kolonia, Wygoda, Polubicze Dworskie, Polubicze Wiejskie i Rowiny</a:t>
            </a:r>
            <a:r>
              <a:rPr lang="pl-PL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6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7"/>
            <a:ext cx="9144000" cy="4592393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Dzierżawa gruntu- 94  000,- zł</a:t>
            </a:r>
          </a:p>
          <a:p>
            <a:pPr algn="just">
              <a:lnSpc>
                <a:spcPct val="200000"/>
              </a:lnSpc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Podatek od nieruchomości- np. 12 ha * 8 100,- zł= 97 200,- zł</a:t>
            </a:r>
          </a:p>
          <a:p>
            <a:pPr algn="just">
              <a:lnSpc>
                <a:spcPct val="200000"/>
              </a:lnSpc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Razem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191 200,-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algn="just">
              <a:lnSpc>
                <a:spcPct val="200000"/>
              </a:lnSpc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Dochody gminy z podatku od nieruchomości-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1 379 670,36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DED3330-D606-D878-2972-71AAD4271A1D}"/>
              </a:ext>
            </a:extLst>
          </p:cNvPr>
          <p:cNvSpPr txBox="1"/>
          <p:nvPr/>
        </p:nvSpPr>
        <p:spPr>
          <a:xfrm>
            <a:off x="3052690" y="858129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Dochody Gminy</a:t>
            </a:r>
          </a:p>
        </p:txBody>
      </p:sp>
    </p:spTree>
    <p:extLst>
      <p:ext uri="{BB962C8B-B14F-4D97-AF65-F5344CB8AC3E}">
        <p14:creationId xmlns:p14="http://schemas.microsoft.com/office/powerpoint/2010/main" val="286203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4CD5EE4-A357-C87A-D0A7-5B91BA4B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469" y="903807"/>
            <a:ext cx="10902460" cy="5553264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pl-PL" sz="2800" b="1" u="sng" dirty="0"/>
              <a:t>Państwa zarzuty: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Hałas- zmierzmy go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Promieniowanie elektromagnetyczne- zmierzmy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Wytwarzanie ciepła przez farmę- zmierzmy temperaturę w oddaleniu np. 10 m, 50 m i 100 m od modułów farmy w Bordziłówce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Pożar- instalacje na dachach- tak;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/>
              <a:t>Degradacja środowiska naturalnego- np. pestycydy- w Bordziłówce nie występują</a:t>
            </a:r>
          </a:p>
        </p:txBody>
      </p:sp>
    </p:spTree>
    <p:extLst>
      <p:ext uri="{BB962C8B-B14F-4D97-AF65-F5344CB8AC3E}">
        <p14:creationId xmlns:p14="http://schemas.microsoft.com/office/powerpoint/2010/main" val="243877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9D472F0-CFDB-EAFB-3259-01C3B9B1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514349"/>
            <a:ext cx="9608234" cy="60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62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3858</TotalTime>
  <Words>1269</Words>
  <Application>Microsoft Macintosh PowerPoint</Application>
  <PresentationFormat>Panoramiczny</PresentationFormat>
  <Paragraphs>56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Albert Sans</vt:lpstr>
      <vt:lpstr>Arial</vt:lpstr>
      <vt:lpstr>Calibri</vt:lpstr>
      <vt:lpstr>Calibri Light</vt:lpstr>
      <vt:lpstr>Google Sans</vt:lpstr>
      <vt:lpstr>Times New Roman</vt:lpstr>
      <vt:lpstr>unset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Microsoft Office User</dc:creator>
  <cp:lastModifiedBy>Microsoft Office User</cp:lastModifiedBy>
  <cp:revision>13</cp:revision>
  <cp:lastPrinted>2023-06-30T09:04:04Z</cp:lastPrinted>
  <dcterms:created xsi:type="dcterms:W3CDTF">2023-06-20T14:49:58Z</dcterms:created>
  <dcterms:modified xsi:type="dcterms:W3CDTF">2023-07-07T10:44:17Z</dcterms:modified>
</cp:coreProperties>
</file>