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2"/>
  </p:handoutMasterIdLst>
  <p:sldIdLst>
    <p:sldId id="260" r:id="rId2"/>
    <p:sldId id="261" r:id="rId3"/>
    <p:sldId id="262" r:id="rId4"/>
    <p:sldId id="267" r:id="rId5"/>
    <p:sldId id="266" r:id="rId6"/>
    <p:sldId id="265" r:id="rId7"/>
    <p:sldId id="264" r:id="rId8"/>
    <p:sldId id="268" r:id="rId9"/>
    <p:sldId id="269" r:id="rId10"/>
    <p:sldId id="263" r:id="rId11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>
      <p:cViewPr varScale="1">
        <p:scale>
          <a:sx n="96" d="100"/>
          <a:sy n="96" d="100"/>
        </p:scale>
        <p:origin x="157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iotrdragan/Desktop/Budz&#775;et%202022%20r.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iotrdragan/Desktop/Budz&#775;et%202022%20r.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iotrdragan/Desktop/Budz&#775;et%202022%20r.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iotrdragan/Desktop/Budz&#775;et%202022%20r.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/Users/piotrdragan/Desktop/Budz&#775;et%202022%20r.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iotrdragan/Desktop/Budz&#775;et%202022%20r.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iotrdragan/Desktop/Budz&#775;et%202022%20r.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iotrdragan/Desktop/Budz&#775;et%202022%20r.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800" b="1" dirty="0"/>
              <a:t>Budżet Gminy Wisznice w 2022 roku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'Struktura wyd.2022'!$F$15:$F$16</c:f>
              <c:strCache>
                <c:ptCount val="2"/>
                <c:pt idx="0">
                  <c:v>Dochody</c:v>
                </c:pt>
                <c:pt idx="1">
                  <c:v>Wydatki</c:v>
                </c:pt>
              </c:strCache>
            </c:strRef>
          </c:cat>
          <c:val>
            <c:numRef>
              <c:f>'Struktura wyd.2022'!$G$15:$G$16</c:f>
              <c:numCache>
                <c:formatCode>_-* #\ ##0.00\ _z_ł_-;\-* #\ ##0.00\ _z_ł_-;_-* "-"??\ _z_ł_-;_-@_-</c:formatCode>
                <c:ptCount val="2"/>
                <c:pt idx="0">
                  <c:v>31500000</c:v>
                </c:pt>
                <c:pt idx="1">
                  <c:v>32570500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3D-6942-89E4-D1662AB2CC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761183"/>
        <c:axId val="183762831"/>
      </c:barChart>
      <c:catAx>
        <c:axId val="183761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3762831"/>
        <c:crosses val="autoZero"/>
        <c:auto val="1"/>
        <c:lblAlgn val="ctr"/>
        <c:lblOffset val="100"/>
        <c:noMultiLvlLbl val="0"/>
      </c:catAx>
      <c:valAx>
        <c:axId val="18376283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.00\ _z_ł_-;\-* #\ ##0.00\ _z_ł_-;_-* &quot;-&quot;??\ _z_ł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37611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1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800" b="1" baseline="0" dirty="0"/>
              <a:t>Dochody</a:t>
            </a:r>
            <a:r>
              <a:rPr lang="pl-PL" sz="1510" b="1" baseline="0" dirty="0"/>
              <a:t> budżetowe Gminy Wisznice w 2022 roku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1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D3B-214E-8208-7B53F8BDB5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D3B-214E-8208-7B53F8BDB5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D3B-214E-8208-7B53F8BDB5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D3B-214E-8208-7B53F8BDB58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D3B-214E-8208-7B53F8BDB58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D3B-214E-8208-7B53F8BDB58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D3B-214E-8208-7B53F8BDB581}"/>
              </c:ext>
            </c:extLst>
          </c:dPt>
          <c:cat>
            <c:strRef>
              <c:f>'Struktura wyd.2022'!$B$32:$B$38</c:f>
              <c:strCache>
                <c:ptCount val="7"/>
                <c:pt idx="0">
                  <c:v>Wpływy z PIT</c:v>
                </c:pt>
                <c:pt idx="1">
                  <c:v>Wpływy z podatku dochodowego od osób prawnych </c:v>
                </c:pt>
                <c:pt idx="2">
                  <c:v>Subwencje</c:v>
                </c:pt>
                <c:pt idx="3">
                  <c:v>Dotacje </c:v>
                </c:pt>
                <c:pt idx="4">
                  <c:v>Pozostałe </c:v>
                </c:pt>
                <c:pt idx="5">
                  <c:v>Podatek od nieruchomości</c:v>
                </c:pt>
                <c:pt idx="6">
                  <c:v>Podatek rolny</c:v>
                </c:pt>
              </c:strCache>
            </c:strRef>
          </c:cat>
          <c:val>
            <c:numRef>
              <c:f>'Struktura wyd.2022'!$C$32:$C$38</c:f>
              <c:numCache>
                <c:formatCode>_-* #\ ##0.00\ _z_ł_-;\-* #\ ##0.00\ _z_ł_-;_-* "-"??\ _z_ł_-;_-@_-</c:formatCode>
                <c:ptCount val="7"/>
                <c:pt idx="0">
                  <c:v>1971199</c:v>
                </c:pt>
                <c:pt idx="1">
                  <c:v>47665</c:v>
                </c:pt>
                <c:pt idx="2">
                  <c:v>8730952</c:v>
                </c:pt>
                <c:pt idx="3">
                  <c:v>5443108</c:v>
                </c:pt>
                <c:pt idx="4">
                  <c:v>2008887</c:v>
                </c:pt>
                <c:pt idx="5">
                  <c:v>1152000</c:v>
                </c:pt>
                <c:pt idx="6">
                  <c:v>994835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D3B-214E-8208-7B53F8BDB5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660978517017279E-3"/>
          <c:y val="0.76236716357818679"/>
          <c:w val="0.5930772367682553"/>
          <c:h val="0.236766331507439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-1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600" b="1" dirty="0"/>
              <a:t>Wielkość</a:t>
            </a:r>
            <a:r>
              <a:rPr lang="pl-PL" sz="1600" b="1" baseline="0" dirty="0"/>
              <a:t> wydatków majątkowych i bieżących Gminy Wisznice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59F-3542-B27E-249A351EE1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59F-3542-B27E-249A351EE16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'Struktura wyd.2022'!$F$24:$F$25</c:f>
              <c:strCache>
                <c:ptCount val="2"/>
                <c:pt idx="0">
                  <c:v>Wydatki bieżące</c:v>
                </c:pt>
                <c:pt idx="1">
                  <c:v>Wydatki majątkowe</c:v>
                </c:pt>
              </c:strCache>
            </c:strRef>
          </c:cat>
          <c:val>
            <c:numRef>
              <c:f>'Struktura wyd.2022'!$G$24:$G$25</c:f>
              <c:numCache>
                <c:formatCode>_-* #\ ##0.00\ _z_ł_-;\-* #\ ##0.00\ _z_ł_-;_-* "-"??\ _z_ł_-;_-@_-</c:formatCode>
                <c:ptCount val="2"/>
                <c:pt idx="0">
                  <c:v>19893646</c:v>
                </c:pt>
                <c:pt idx="1">
                  <c:v>12676854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9F-3542-B27E-249A351EE1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800" b="1"/>
              <a:t>Wydatki budżetowe w 2022 roku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'Struktura wyd.2022'!$B$4:$B$19</c:f>
              <c:strCache>
                <c:ptCount val="16"/>
                <c:pt idx="0">
                  <c:v>OŚWIATA I WYCHOWANIE - 7 693 728,00</c:v>
                </c:pt>
                <c:pt idx="1">
                  <c:v>Rodzina - 3 953 325 zł </c:v>
                </c:pt>
                <c:pt idx="2">
                  <c:v>ADMINISTRACJA PUBLICZNA - 2 508 376,00 zł</c:v>
                </c:pt>
                <c:pt idx="3">
                  <c:v>POMOC SPOŁECZNA - 1 447 930,00 zł</c:v>
                </c:pt>
                <c:pt idx="4">
                  <c:v>GOSPODARKA KOMUNALNA I OCHRONA ŚRODOWISKA - 1 172 712,00</c:v>
                </c:pt>
                <c:pt idx="5">
                  <c:v>KULTURA I OCHRONA DZIEDZICTWA NARODOWEGO - 878 888,00 zł</c:v>
                </c:pt>
                <c:pt idx="6">
                  <c:v>Pozostałe zadania w zakresie polityki społecznej</c:v>
                </c:pt>
                <c:pt idx="7">
                  <c:v>TRANSPORT I ŁĄCZNOŚĆ - 393 000,00 zł</c:v>
                </c:pt>
                <c:pt idx="8">
                  <c:v>BEZPIECZEŃSTWO PUBLICZNE I OCHRONA PRZECIWPOŻAROWA - 303 163,00</c:v>
                </c:pt>
                <c:pt idx="9">
                  <c:v>OBSŁUGA DŁUGU PUBLICZNEGO - 266 312,00</c:v>
                </c:pt>
                <c:pt idx="10">
                  <c:v>GOSPODARKA MIESZKANIOWA - 129 900,00 zł</c:v>
                </c:pt>
                <c:pt idx="11">
                  <c:v>OCHRONA ZDROWIA - 113 000,00 zł</c:v>
                </c:pt>
                <c:pt idx="12">
                  <c:v>Rózne rozliczenia - 110 000,00 zł</c:v>
                </c:pt>
                <c:pt idx="13">
                  <c:v>KULTURA FIZYCZNA - 103 200,00 zł</c:v>
                </c:pt>
                <c:pt idx="14">
                  <c:v>DZIAŁALNOŚĆ USŁUGOWA - 93 000,00 zł </c:v>
                </c:pt>
                <c:pt idx="15">
                  <c:v>POZOSTAŁE</c:v>
                </c:pt>
              </c:strCache>
            </c:strRef>
          </c:cat>
          <c:val>
            <c:numRef>
              <c:f>'Struktura wyd.2022'!$C$4:$C$19</c:f>
              <c:numCache>
                <c:formatCode>_-* #\ ##0.00\ _z_ł_-;\-* #\ ##0.00\ _z_ł_-;_-* "-"??\ _z_ł_-;_-@_-</c:formatCode>
                <c:ptCount val="16"/>
                <c:pt idx="0">
                  <c:v>7693728</c:v>
                </c:pt>
                <c:pt idx="1">
                  <c:v>3953325</c:v>
                </c:pt>
                <c:pt idx="2">
                  <c:v>2508376</c:v>
                </c:pt>
                <c:pt idx="3">
                  <c:v>1447930</c:v>
                </c:pt>
                <c:pt idx="4">
                  <c:v>1172712</c:v>
                </c:pt>
                <c:pt idx="5">
                  <c:v>878888</c:v>
                </c:pt>
                <c:pt idx="6">
                  <c:v>648756</c:v>
                </c:pt>
                <c:pt idx="7">
                  <c:v>393000</c:v>
                </c:pt>
                <c:pt idx="8">
                  <c:v>303163</c:v>
                </c:pt>
                <c:pt idx="9">
                  <c:v>266312</c:v>
                </c:pt>
                <c:pt idx="10">
                  <c:v>129900</c:v>
                </c:pt>
                <c:pt idx="11">
                  <c:v>113000</c:v>
                </c:pt>
                <c:pt idx="12">
                  <c:v>110000</c:v>
                </c:pt>
                <c:pt idx="13">
                  <c:v>103200</c:v>
                </c:pt>
                <c:pt idx="14">
                  <c:v>93000</c:v>
                </c:pt>
                <c:pt idx="15">
                  <c:v>78356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B6-4E41-9F0C-ECBE9E11F1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6738511"/>
        <c:axId val="226517423"/>
      </c:barChart>
      <c:catAx>
        <c:axId val="226738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6517423"/>
        <c:crosses val="autoZero"/>
        <c:auto val="1"/>
        <c:lblAlgn val="ctr"/>
        <c:lblOffset val="100"/>
        <c:noMultiLvlLbl val="0"/>
      </c:catAx>
      <c:valAx>
        <c:axId val="226517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.00\ _z_ł_-;\-* #\ ##0.00\ _z_ł_-;_-* &quot;-&quot;??\ _z_ł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67385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/>
              <a:t>Wydatki</a:t>
            </a:r>
            <a:r>
              <a:rPr lang="en-US" sz="1800" b="1" dirty="0"/>
              <a:t> </a:t>
            </a:r>
            <a:r>
              <a:rPr lang="en-US" sz="1800" b="1" dirty="0" err="1"/>
              <a:t>gminy</a:t>
            </a:r>
            <a:r>
              <a:rPr lang="en-US" sz="1800" b="1" dirty="0"/>
              <a:t> </a:t>
            </a:r>
            <a:r>
              <a:rPr lang="en-US" sz="1800" b="1" dirty="0" err="1"/>
              <a:t>ogółem</a:t>
            </a:r>
            <a:r>
              <a:rPr lang="en-US" sz="1800" b="1" dirty="0"/>
              <a:t> </a:t>
            </a:r>
            <a:r>
              <a:rPr lang="en-US" sz="1800" b="1" dirty="0" err="1"/>
              <a:t>na</a:t>
            </a:r>
            <a:r>
              <a:rPr lang="en-US" sz="1800" b="1" dirty="0"/>
              <a:t> </a:t>
            </a:r>
            <a:r>
              <a:rPr lang="en-US" sz="1800" b="1" dirty="0" err="1"/>
              <a:t>przestrzeni</a:t>
            </a:r>
            <a:r>
              <a:rPr lang="en-US" sz="1800" b="1" dirty="0"/>
              <a:t> </a:t>
            </a:r>
            <a:r>
              <a:rPr lang="en-US" sz="1800" b="1" dirty="0" err="1"/>
              <a:t>lat</a:t>
            </a:r>
            <a:r>
              <a:rPr lang="en-US" sz="1800" b="1" dirty="0"/>
              <a:t> 2015- 2022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'lata 2015 - 2022'!$C$14</c:f>
              <c:strCache>
                <c:ptCount val="1"/>
                <c:pt idx="0">
                  <c:v>Wydatki gminy ogółem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'lata 2015 - 2022'!$B$15:$B$22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Plan na 2022 </c:v>
                </c:pt>
              </c:strCache>
            </c:strRef>
          </c:cat>
          <c:val>
            <c:numRef>
              <c:f>'lata 2015 - 2022'!$C$15:$C$22</c:f>
              <c:numCache>
                <c:formatCode>_-* #\ ##0.00\ _z_ł_-;\-* #\ ##0.00\ _z_ł_-;_-* "-"??\ _z_ł_-;_-@_-</c:formatCode>
                <c:ptCount val="8"/>
                <c:pt idx="0">
                  <c:v>17115198.960000001</c:v>
                </c:pt>
                <c:pt idx="1">
                  <c:v>17950661.120000001</c:v>
                </c:pt>
                <c:pt idx="2">
                  <c:v>24637444.550000001</c:v>
                </c:pt>
                <c:pt idx="3">
                  <c:v>23858624.809999999</c:v>
                </c:pt>
                <c:pt idx="4">
                  <c:v>27199656.940000001</c:v>
                </c:pt>
                <c:pt idx="5">
                  <c:v>31350749.109999999</c:v>
                </c:pt>
                <c:pt idx="6">
                  <c:v>38980854.850000001</c:v>
                </c:pt>
                <c:pt idx="7">
                  <c:v>32570500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96-CA45-A35F-BEA3404DC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9765375"/>
        <c:axId val="191774063"/>
      </c:barChart>
      <c:catAx>
        <c:axId val="229765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1774063"/>
        <c:crosses val="autoZero"/>
        <c:auto val="1"/>
        <c:lblAlgn val="ctr"/>
        <c:lblOffset val="100"/>
        <c:noMultiLvlLbl val="0"/>
      </c:catAx>
      <c:valAx>
        <c:axId val="191774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.00\ _z_ł_-;\-* #\ ##0.00\ _z_ł_-;_-* &quot;-&quot;??\ _z_ł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97653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/>
              <a:t>Wydatki</a:t>
            </a:r>
            <a:r>
              <a:rPr lang="en-US" sz="1800" b="1" dirty="0"/>
              <a:t> </a:t>
            </a:r>
            <a:r>
              <a:rPr lang="en-US" sz="1800" b="1" dirty="0" err="1"/>
              <a:t>inwestycyjne</a:t>
            </a:r>
            <a:r>
              <a:rPr lang="en-US" sz="1800" b="1" dirty="0"/>
              <a:t> </a:t>
            </a:r>
            <a:r>
              <a:rPr lang="en-US" sz="1800" b="1" dirty="0" err="1"/>
              <a:t>na</a:t>
            </a:r>
            <a:r>
              <a:rPr lang="en-US" sz="1800" b="1" dirty="0"/>
              <a:t> </a:t>
            </a:r>
            <a:r>
              <a:rPr lang="en-US" sz="1800" b="1" dirty="0" err="1"/>
              <a:t>przestrzeni</a:t>
            </a:r>
            <a:r>
              <a:rPr lang="en-US" sz="1800" b="1" dirty="0"/>
              <a:t> </a:t>
            </a:r>
            <a:r>
              <a:rPr lang="en-US" sz="1800" b="1" dirty="0" err="1"/>
              <a:t>lat</a:t>
            </a:r>
            <a:r>
              <a:rPr lang="en-US" sz="1800" b="1" dirty="0"/>
              <a:t> 2015- 2022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'lata 2015 - 2022'!$F$14</c:f>
              <c:strCache>
                <c:ptCount val="1"/>
                <c:pt idx="0">
                  <c:v>Wydatki inwestycyjne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'lata 2015 - 2022'!$E$15:$E$22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Plan na 2022 </c:v>
                </c:pt>
              </c:strCache>
            </c:strRef>
          </c:cat>
          <c:val>
            <c:numRef>
              <c:f>'lata 2015 - 2022'!$F$15:$F$22</c:f>
              <c:numCache>
                <c:formatCode>_-* #\ ##0.00\ _z_ł_-;\-* #\ ##0.00\ _z_ł_-;_-* "-"??\ _z_ł_-;_-@_-</c:formatCode>
                <c:ptCount val="8"/>
                <c:pt idx="0">
                  <c:v>2833987.38</c:v>
                </c:pt>
                <c:pt idx="1">
                  <c:v>620192.4</c:v>
                </c:pt>
                <c:pt idx="2">
                  <c:v>6288798.4299999997</c:v>
                </c:pt>
                <c:pt idx="3">
                  <c:v>4762538.28</c:v>
                </c:pt>
                <c:pt idx="4">
                  <c:v>6261493.0599999996</c:v>
                </c:pt>
                <c:pt idx="5">
                  <c:v>7944504.1100000003</c:v>
                </c:pt>
                <c:pt idx="6">
                  <c:v>13111474.470000001</c:v>
                </c:pt>
                <c:pt idx="7">
                  <c:v>12676854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58-D745-8AE6-91C98AA80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594527"/>
        <c:axId val="230258959"/>
      </c:barChart>
      <c:catAx>
        <c:axId val="191594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30258959"/>
        <c:crosses val="autoZero"/>
        <c:auto val="1"/>
        <c:lblAlgn val="ctr"/>
        <c:lblOffset val="100"/>
        <c:noMultiLvlLbl val="0"/>
      </c:catAx>
      <c:valAx>
        <c:axId val="2302589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.00\ _z_ł_-;\-* #\ ##0.00\ _z_ł_-;_-* &quot;-&quot;??\ _z_ł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15945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'lata 2015 - 2022'!$I$14</c:f>
              <c:strCache>
                <c:ptCount val="1"/>
                <c:pt idx="0">
                  <c:v>Dotacje z Unii Europejskiej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'lata 2015 - 2022'!$H$15:$H$22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Plan na 2022 </c:v>
                </c:pt>
              </c:strCache>
            </c:strRef>
          </c:cat>
          <c:val>
            <c:numRef>
              <c:f>'lata 2015 - 2022'!$I$15:$I$22</c:f>
              <c:numCache>
                <c:formatCode>_-* #\ ##0.00\ _z_ł_-;\-* #\ ##0.00\ _z_ł_-;_-* "-"??\ _z_ł_-;_-@_-</c:formatCode>
                <c:ptCount val="8"/>
                <c:pt idx="0">
                  <c:v>1172284.3600000001</c:v>
                </c:pt>
                <c:pt idx="1">
                  <c:v>603715.56999999995</c:v>
                </c:pt>
                <c:pt idx="2">
                  <c:v>3912508.73</c:v>
                </c:pt>
                <c:pt idx="3">
                  <c:v>2609547.29</c:v>
                </c:pt>
                <c:pt idx="4">
                  <c:v>6656741.8399999999</c:v>
                </c:pt>
                <c:pt idx="5">
                  <c:v>7204057.8399999999</c:v>
                </c:pt>
                <c:pt idx="6">
                  <c:v>8133502.9400000004</c:v>
                </c:pt>
                <c:pt idx="7">
                  <c:v>9649159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1D-6445-89F7-36CBD62A5E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2086463"/>
        <c:axId val="265442911"/>
      </c:barChart>
      <c:catAx>
        <c:axId val="192086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65442911"/>
        <c:crosses val="autoZero"/>
        <c:auto val="1"/>
        <c:lblAlgn val="ctr"/>
        <c:lblOffset val="100"/>
        <c:noMultiLvlLbl val="0"/>
      </c:catAx>
      <c:valAx>
        <c:axId val="265442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.00\ _z_ł_-;\-* #\ ##0.00\ _z_ł_-;_-* &quot;-&quot;??\ _z_ł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2086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/>
              <a:t>Dochody</a:t>
            </a:r>
            <a:r>
              <a:rPr lang="en-US" sz="1800" b="1" dirty="0"/>
              <a:t> </a:t>
            </a:r>
            <a:r>
              <a:rPr lang="en-US" sz="1800" b="1" dirty="0" err="1"/>
              <a:t>bieżące</a:t>
            </a:r>
            <a:r>
              <a:rPr lang="en-US" sz="1800" b="1" dirty="0"/>
              <a:t>  </a:t>
            </a:r>
            <a:r>
              <a:rPr lang="en-US" sz="1800" b="1" dirty="0" err="1"/>
              <a:t>gminy</a:t>
            </a:r>
            <a:r>
              <a:rPr lang="en-US" sz="1800" b="1" dirty="0"/>
              <a:t> </a:t>
            </a:r>
            <a:r>
              <a:rPr lang="en-US" sz="1800" b="1" dirty="0" err="1"/>
              <a:t>na</a:t>
            </a:r>
            <a:r>
              <a:rPr lang="en-US" sz="1800" b="1" dirty="0"/>
              <a:t> </a:t>
            </a:r>
            <a:r>
              <a:rPr lang="en-US" sz="1800" b="1" dirty="0" err="1"/>
              <a:t>przestrzeni</a:t>
            </a:r>
            <a:r>
              <a:rPr lang="en-US" sz="1800" b="1" dirty="0"/>
              <a:t> </a:t>
            </a:r>
            <a:r>
              <a:rPr lang="en-US" sz="1800" b="1" dirty="0" err="1"/>
              <a:t>lat</a:t>
            </a:r>
            <a:r>
              <a:rPr lang="en-US" sz="1800" b="1" dirty="0"/>
              <a:t> 2015- 2022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'lata 2015 - 2022'!$C$39</c:f>
              <c:strCache>
                <c:ptCount val="1"/>
                <c:pt idx="0">
                  <c:v>Dochody bież  gminy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'lata 2015 - 2022'!$B$40:$B$47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Plan na 2022 </c:v>
                </c:pt>
              </c:strCache>
            </c:strRef>
          </c:cat>
          <c:val>
            <c:numRef>
              <c:f>'lata 2015 - 2022'!$C$40:$C$47</c:f>
              <c:numCache>
                <c:formatCode>_-* #\ ##0.00\ _z_ł_-;\-* #\ ##0.00\ _z_ł_-;_-* "-"??\ _z_ł_-;_-@_-</c:formatCode>
                <c:ptCount val="8"/>
                <c:pt idx="0">
                  <c:v>15267094.789999999</c:v>
                </c:pt>
                <c:pt idx="1">
                  <c:v>18952675.850000001</c:v>
                </c:pt>
                <c:pt idx="2">
                  <c:v>19954472.27</c:v>
                </c:pt>
                <c:pt idx="3">
                  <c:v>21084798.949999999</c:v>
                </c:pt>
                <c:pt idx="4">
                  <c:v>23325270.18</c:v>
                </c:pt>
                <c:pt idx="5">
                  <c:v>26314522.370000001</c:v>
                </c:pt>
                <c:pt idx="6">
                  <c:v>26518321.170000002</c:v>
                </c:pt>
                <c:pt idx="7">
                  <c:v>20348646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B5-6047-8019-C48B45B25B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2171087"/>
        <c:axId val="214823343"/>
      </c:barChart>
      <c:catAx>
        <c:axId val="232171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4823343"/>
        <c:crosses val="autoZero"/>
        <c:auto val="1"/>
        <c:lblAlgn val="ctr"/>
        <c:lblOffset val="100"/>
        <c:noMultiLvlLbl val="0"/>
      </c:catAx>
      <c:valAx>
        <c:axId val="214823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.00\ _z_ł_-;\-* #\ ##0.00\ _z_ł_-;_-* &quot;-&quot;??\ _z_ł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321710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F6D06-8991-407D-8644-276DDB6ADC26}" type="datetimeFigureOut">
              <a:rPr lang="pl-PL" smtClean="0"/>
              <a:pPr/>
              <a:t>21.12.2021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3B726-F32C-45B0-9DA2-4B401C87342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8237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DFBE-F98B-477A-8357-244B85D4BC3B}" type="datetimeFigureOut">
              <a:rPr lang="pl-PL" smtClean="0"/>
              <a:pPr/>
              <a:t>21.12.2021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1BE8-9519-48D3-A153-30B3D474A40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DFBE-F98B-477A-8357-244B85D4BC3B}" type="datetimeFigureOut">
              <a:rPr lang="pl-PL" smtClean="0"/>
              <a:pPr/>
              <a:t>21.12.2021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1BE8-9519-48D3-A153-30B3D474A4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DFBE-F98B-477A-8357-244B85D4BC3B}" type="datetimeFigureOut">
              <a:rPr lang="pl-PL" smtClean="0"/>
              <a:pPr/>
              <a:t>21.12.2021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1BE8-9519-48D3-A153-30B3D474A4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DFBE-F98B-477A-8357-244B85D4BC3B}" type="datetimeFigureOut">
              <a:rPr lang="pl-PL" smtClean="0"/>
              <a:pPr/>
              <a:t>21.12.2021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1BE8-9519-48D3-A153-30B3D474A4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DFBE-F98B-477A-8357-244B85D4BC3B}" type="datetimeFigureOut">
              <a:rPr lang="pl-PL" smtClean="0"/>
              <a:pPr/>
              <a:t>21.12.2021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1BE8-9519-48D3-A153-30B3D474A40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DFBE-F98B-477A-8357-244B85D4BC3B}" type="datetimeFigureOut">
              <a:rPr lang="pl-PL" smtClean="0"/>
              <a:pPr/>
              <a:t>21.12.2021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1BE8-9519-48D3-A153-30B3D474A4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DFBE-F98B-477A-8357-244B85D4BC3B}" type="datetimeFigureOut">
              <a:rPr lang="pl-PL" smtClean="0"/>
              <a:pPr/>
              <a:t>21.12.2021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1BE8-9519-48D3-A153-30B3D474A4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DFBE-F98B-477A-8357-244B85D4BC3B}" type="datetimeFigureOut">
              <a:rPr lang="pl-PL" smtClean="0"/>
              <a:pPr/>
              <a:t>21.12.2021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1BE8-9519-48D3-A153-30B3D474A4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DFBE-F98B-477A-8357-244B85D4BC3B}" type="datetimeFigureOut">
              <a:rPr lang="pl-PL" smtClean="0"/>
              <a:pPr/>
              <a:t>21.12.2021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1BE8-9519-48D3-A153-30B3D474A40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DFBE-F98B-477A-8357-244B85D4BC3B}" type="datetimeFigureOut">
              <a:rPr lang="pl-PL" smtClean="0"/>
              <a:pPr/>
              <a:t>21.12.2021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1BE8-9519-48D3-A153-30B3D474A4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DFBE-F98B-477A-8357-244B85D4BC3B}" type="datetimeFigureOut">
              <a:rPr lang="pl-PL" smtClean="0"/>
              <a:pPr/>
              <a:t>21.12.2021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1BE8-9519-48D3-A153-30B3D474A40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B7DFBE-F98B-477A-8357-244B85D4BC3B}" type="datetimeFigureOut">
              <a:rPr lang="pl-PL" smtClean="0"/>
              <a:pPr/>
              <a:t>21.12.2021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42B1BE8-9519-48D3-A153-30B3D474A40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maciejuk\Desktop\herb_wiszn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42852"/>
            <a:ext cx="571504" cy="671665"/>
          </a:xfrm>
          <a:prstGeom prst="rect">
            <a:avLst/>
          </a:prstGeom>
          <a:noFill/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FF232B10-4092-1143-A665-F73178EFD834}"/>
              </a:ext>
            </a:extLst>
          </p:cNvPr>
          <p:cNvSpPr txBox="1">
            <a:spLocks/>
          </p:cNvSpPr>
          <p:nvPr/>
        </p:nvSpPr>
        <p:spPr>
          <a:xfrm>
            <a:off x="1113089" y="214291"/>
            <a:ext cx="7848872" cy="404664"/>
          </a:xfrm>
          <a:prstGeom prst="rect">
            <a:avLst/>
          </a:prstGeom>
        </p:spPr>
        <p:txBody>
          <a:bodyPr tIns="0" anchor="ctr">
            <a:normAutofit fontScale="92500" lnSpcReduction="1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b="1" dirty="0">
                <a:solidFill>
                  <a:srgbClr val="002060"/>
                </a:solidFill>
              </a:rPr>
              <a:t>Gmina Wisznice- Budżet na 2022 rok</a:t>
            </a: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3941FB13-732B-444F-8813-ED5911E5CA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2346428"/>
              </p:ext>
            </p:extLst>
          </p:nvPr>
        </p:nvGraphicFramePr>
        <p:xfrm>
          <a:off x="1259632" y="1124745"/>
          <a:ext cx="7560840" cy="5518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maciejuk\Desktop\herb_wiszn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42852"/>
            <a:ext cx="571504" cy="671665"/>
          </a:xfrm>
          <a:prstGeom prst="rect">
            <a:avLst/>
          </a:prstGeom>
          <a:noFill/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FF232B10-4092-1143-A665-F73178EFD834}"/>
              </a:ext>
            </a:extLst>
          </p:cNvPr>
          <p:cNvSpPr txBox="1">
            <a:spLocks/>
          </p:cNvSpPr>
          <p:nvPr/>
        </p:nvSpPr>
        <p:spPr>
          <a:xfrm>
            <a:off x="1113089" y="214291"/>
            <a:ext cx="7848872" cy="404664"/>
          </a:xfrm>
          <a:prstGeom prst="rect">
            <a:avLst/>
          </a:prstGeom>
        </p:spPr>
        <p:txBody>
          <a:bodyPr tIns="0" anchor="ctr">
            <a:normAutofit fontScale="92500" lnSpcReduction="1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b="1" dirty="0">
                <a:solidFill>
                  <a:srgbClr val="002060"/>
                </a:solidFill>
              </a:rPr>
              <a:t>Gmina Wisznice- Budżet na 2022 rok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07C119F-340D-5547-8B4A-E54DF14204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649752"/>
              </p:ext>
            </p:extLst>
          </p:nvPr>
        </p:nvGraphicFramePr>
        <p:xfrm>
          <a:off x="1259632" y="1556792"/>
          <a:ext cx="7692119" cy="5078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4212">
                  <a:extLst>
                    <a:ext uri="{9D8B030D-6E8A-4147-A177-3AD203B41FA5}">
                      <a16:colId xmlns:a16="http://schemas.microsoft.com/office/drawing/2014/main" val="3525749865"/>
                    </a:ext>
                  </a:extLst>
                </a:gridCol>
                <a:gridCol w="1900462">
                  <a:extLst>
                    <a:ext uri="{9D8B030D-6E8A-4147-A177-3AD203B41FA5}">
                      <a16:colId xmlns:a16="http://schemas.microsoft.com/office/drawing/2014/main" val="2866433955"/>
                    </a:ext>
                  </a:extLst>
                </a:gridCol>
                <a:gridCol w="1011996">
                  <a:extLst>
                    <a:ext uri="{9D8B030D-6E8A-4147-A177-3AD203B41FA5}">
                      <a16:colId xmlns:a16="http://schemas.microsoft.com/office/drawing/2014/main" val="141427884"/>
                    </a:ext>
                  </a:extLst>
                </a:gridCol>
                <a:gridCol w="1011996">
                  <a:extLst>
                    <a:ext uri="{9D8B030D-6E8A-4147-A177-3AD203B41FA5}">
                      <a16:colId xmlns:a16="http://schemas.microsoft.com/office/drawing/2014/main" val="2593513027"/>
                    </a:ext>
                  </a:extLst>
                </a:gridCol>
                <a:gridCol w="1011996">
                  <a:extLst>
                    <a:ext uri="{9D8B030D-6E8A-4147-A177-3AD203B41FA5}">
                      <a16:colId xmlns:a16="http://schemas.microsoft.com/office/drawing/2014/main" val="3384880323"/>
                    </a:ext>
                  </a:extLst>
                </a:gridCol>
                <a:gridCol w="1881457">
                  <a:extLst>
                    <a:ext uri="{9D8B030D-6E8A-4147-A177-3AD203B41FA5}">
                      <a16:colId xmlns:a16="http://schemas.microsoft.com/office/drawing/2014/main" val="649976322"/>
                    </a:ext>
                  </a:extLst>
                </a:gridCol>
              </a:tblGrid>
              <a:tr h="282122"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Zestawienie sołectw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SUMA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7689412"/>
                  </a:ext>
                </a:extLst>
              </a:tr>
              <a:tr h="28212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Curyn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20 906,82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6033136"/>
                  </a:ext>
                </a:extLst>
              </a:tr>
              <a:tr h="28212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Dołholiska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13 181,56   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6857612"/>
                  </a:ext>
                </a:extLst>
              </a:tr>
              <a:tr h="28212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Dubica Dolna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22 311,42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8704304"/>
                  </a:ext>
                </a:extLst>
              </a:tr>
              <a:tr h="28212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Dubica Górna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31 225,18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9095777"/>
                  </a:ext>
                </a:extLst>
              </a:tr>
              <a:tr h="28212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Horodyszcze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53 752,69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4826492"/>
                  </a:ext>
                </a:extLst>
              </a:tr>
              <a:tr h="28212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Łyniew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20 420,62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2005346"/>
                  </a:ext>
                </a:extLst>
              </a:tr>
              <a:tr h="28212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Małgorzacin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13 451,68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3905"/>
                  </a:ext>
                </a:extLst>
              </a:tr>
              <a:tr h="28212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Marylin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14 640,18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0498290"/>
                  </a:ext>
                </a:extLst>
              </a:tr>
              <a:tr h="28212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Polubicze Dworskie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18 367,75   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3187648"/>
                  </a:ext>
                </a:extLst>
              </a:tr>
              <a:tr h="28212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Polubicze Wiejskie Pierwsze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26 038,99   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7185838"/>
                  </a:ext>
                </a:extLst>
              </a:tr>
              <a:tr h="28212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Polubicze Wiejskie Drugie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26 038,99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392485"/>
                  </a:ext>
                </a:extLst>
              </a:tr>
              <a:tr h="28212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Ratajewicze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18 853,96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0479680"/>
                  </a:ext>
                </a:extLst>
              </a:tr>
              <a:tr h="28212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Rowiny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18 583,84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1735571"/>
                  </a:ext>
                </a:extLst>
              </a:tr>
              <a:tr h="28212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Wisznice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54 022,80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0440"/>
                  </a:ext>
                </a:extLst>
              </a:tr>
              <a:tr h="28212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Wisznice Kolonia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24 634,40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1170665"/>
                  </a:ext>
                </a:extLst>
              </a:tr>
              <a:tr h="28212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Wygoda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32 521,73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7211915"/>
                  </a:ext>
                </a:extLst>
              </a:tr>
              <a:tr h="282122"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408 952,61  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1141643"/>
                  </a:ext>
                </a:extLst>
              </a:tr>
            </a:tbl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C54B4F75-9BC0-EB4D-B022-769DD05C8CEC}"/>
              </a:ext>
            </a:extLst>
          </p:cNvPr>
          <p:cNvSpPr txBox="1"/>
          <p:nvPr/>
        </p:nvSpPr>
        <p:spPr>
          <a:xfrm>
            <a:off x="1129721" y="1124744"/>
            <a:ext cx="806259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700" b="1" dirty="0"/>
              <a:t>Wydatki Funduszu Sołeckiego w poszczególnych sołectwach Gminy Wisznice:</a:t>
            </a:r>
          </a:p>
        </p:txBody>
      </p:sp>
    </p:spTree>
    <p:extLst>
      <p:ext uri="{BB962C8B-B14F-4D97-AF65-F5344CB8AC3E}">
        <p14:creationId xmlns:p14="http://schemas.microsoft.com/office/powerpoint/2010/main" val="4265577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maciejuk\Desktop\herb_wiszn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42852"/>
            <a:ext cx="571504" cy="671665"/>
          </a:xfrm>
          <a:prstGeom prst="rect">
            <a:avLst/>
          </a:prstGeom>
          <a:noFill/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FF232B10-4092-1143-A665-F73178EFD834}"/>
              </a:ext>
            </a:extLst>
          </p:cNvPr>
          <p:cNvSpPr txBox="1">
            <a:spLocks/>
          </p:cNvSpPr>
          <p:nvPr/>
        </p:nvSpPr>
        <p:spPr>
          <a:xfrm>
            <a:off x="1113089" y="214291"/>
            <a:ext cx="7848872" cy="404664"/>
          </a:xfrm>
          <a:prstGeom prst="rect">
            <a:avLst/>
          </a:prstGeom>
        </p:spPr>
        <p:txBody>
          <a:bodyPr tIns="0" anchor="ctr">
            <a:normAutofit fontScale="92500" lnSpcReduction="1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b="1" dirty="0">
                <a:solidFill>
                  <a:srgbClr val="002060"/>
                </a:solidFill>
              </a:rPr>
              <a:t>Gmina Wisznice- Budżet na 2022 rok</a:t>
            </a:r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0F025FE2-9A1C-6048-BADB-6B4A441AFA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7583414"/>
              </p:ext>
            </p:extLst>
          </p:nvPr>
        </p:nvGraphicFramePr>
        <p:xfrm>
          <a:off x="1259632" y="980729"/>
          <a:ext cx="7702329" cy="5662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671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maciejuk\Desktop\herb_wiszn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42852"/>
            <a:ext cx="571504" cy="671665"/>
          </a:xfrm>
          <a:prstGeom prst="rect">
            <a:avLst/>
          </a:prstGeom>
          <a:noFill/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FF232B10-4092-1143-A665-F73178EFD834}"/>
              </a:ext>
            </a:extLst>
          </p:cNvPr>
          <p:cNvSpPr txBox="1">
            <a:spLocks/>
          </p:cNvSpPr>
          <p:nvPr/>
        </p:nvSpPr>
        <p:spPr>
          <a:xfrm>
            <a:off x="1113089" y="214291"/>
            <a:ext cx="7848872" cy="404664"/>
          </a:xfrm>
          <a:prstGeom prst="rect">
            <a:avLst/>
          </a:prstGeom>
        </p:spPr>
        <p:txBody>
          <a:bodyPr tIns="0" anchor="ctr">
            <a:normAutofit fontScale="92500" lnSpcReduction="1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b="1" dirty="0">
                <a:solidFill>
                  <a:srgbClr val="002060"/>
                </a:solidFill>
              </a:rPr>
              <a:t>Gmina Wisznice- Budżet na 2022 rok</a:t>
            </a:r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09B597F5-C183-0E4B-8C88-3F6B26D4CA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2521335"/>
              </p:ext>
            </p:extLst>
          </p:nvPr>
        </p:nvGraphicFramePr>
        <p:xfrm>
          <a:off x="1259632" y="980728"/>
          <a:ext cx="7702329" cy="5662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0970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maciejuk\Desktop\herb_wiszn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42852"/>
            <a:ext cx="571504" cy="671665"/>
          </a:xfrm>
          <a:prstGeom prst="rect">
            <a:avLst/>
          </a:prstGeom>
          <a:noFill/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FF232B10-4092-1143-A665-F73178EFD834}"/>
              </a:ext>
            </a:extLst>
          </p:cNvPr>
          <p:cNvSpPr txBox="1">
            <a:spLocks/>
          </p:cNvSpPr>
          <p:nvPr/>
        </p:nvSpPr>
        <p:spPr>
          <a:xfrm>
            <a:off x="1113089" y="214291"/>
            <a:ext cx="7848872" cy="404664"/>
          </a:xfrm>
          <a:prstGeom prst="rect">
            <a:avLst/>
          </a:prstGeom>
        </p:spPr>
        <p:txBody>
          <a:bodyPr tIns="0" anchor="ctr">
            <a:normAutofit fontScale="92500" lnSpcReduction="1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b="1" dirty="0">
                <a:solidFill>
                  <a:srgbClr val="002060"/>
                </a:solidFill>
              </a:rPr>
              <a:t>Gmina Wisznice- Budżet na 2022 rok</a:t>
            </a:r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3FA3925B-D0C6-E342-8B41-8D33E0307E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164112"/>
              </p:ext>
            </p:extLst>
          </p:nvPr>
        </p:nvGraphicFramePr>
        <p:xfrm>
          <a:off x="1113090" y="814517"/>
          <a:ext cx="8030910" cy="5926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9552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maciejuk\Desktop\herb_wiszn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42852"/>
            <a:ext cx="571504" cy="671665"/>
          </a:xfrm>
          <a:prstGeom prst="rect">
            <a:avLst/>
          </a:prstGeom>
          <a:noFill/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FF232B10-4092-1143-A665-F73178EFD834}"/>
              </a:ext>
            </a:extLst>
          </p:cNvPr>
          <p:cNvSpPr txBox="1">
            <a:spLocks/>
          </p:cNvSpPr>
          <p:nvPr/>
        </p:nvSpPr>
        <p:spPr>
          <a:xfrm>
            <a:off x="1113089" y="214291"/>
            <a:ext cx="7848872" cy="404664"/>
          </a:xfrm>
          <a:prstGeom prst="rect">
            <a:avLst/>
          </a:prstGeom>
        </p:spPr>
        <p:txBody>
          <a:bodyPr tIns="0" anchor="ctr">
            <a:normAutofit fontScale="92500" lnSpcReduction="1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b="1" dirty="0">
                <a:solidFill>
                  <a:srgbClr val="002060"/>
                </a:solidFill>
              </a:rPr>
              <a:t>Gmina Wisznice- Budżet na 2022 rok</a:t>
            </a:r>
          </a:p>
        </p:txBody>
      </p:sp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58E71389-50CE-4B4A-B956-503D60BAC2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5408905"/>
              </p:ext>
            </p:extLst>
          </p:nvPr>
        </p:nvGraphicFramePr>
        <p:xfrm>
          <a:off x="1113089" y="814517"/>
          <a:ext cx="7848871" cy="6043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786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maciejuk\Desktop\herb_wiszn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42852"/>
            <a:ext cx="571504" cy="671665"/>
          </a:xfrm>
          <a:prstGeom prst="rect">
            <a:avLst/>
          </a:prstGeom>
          <a:noFill/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FF232B10-4092-1143-A665-F73178EFD834}"/>
              </a:ext>
            </a:extLst>
          </p:cNvPr>
          <p:cNvSpPr txBox="1">
            <a:spLocks/>
          </p:cNvSpPr>
          <p:nvPr/>
        </p:nvSpPr>
        <p:spPr>
          <a:xfrm>
            <a:off x="1113089" y="214291"/>
            <a:ext cx="7848872" cy="404664"/>
          </a:xfrm>
          <a:prstGeom prst="rect">
            <a:avLst/>
          </a:prstGeom>
        </p:spPr>
        <p:txBody>
          <a:bodyPr tIns="0" anchor="ctr">
            <a:normAutofit fontScale="92500" lnSpcReduction="1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b="1" dirty="0">
                <a:solidFill>
                  <a:srgbClr val="002060"/>
                </a:solidFill>
              </a:rPr>
              <a:t>Gmina Wisznice- Budżet na 2022 rok</a:t>
            </a:r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10D34DA2-DBBA-AF47-9C90-5DDF9F6F4C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135084"/>
              </p:ext>
            </p:extLst>
          </p:nvPr>
        </p:nvGraphicFramePr>
        <p:xfrm>
          <a:off x="1113089" y="814517"/>
          <a:ext cx="7848872" cy="5926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11615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maciejuk\Desktop\herb_wiszn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42852"/>
            <a:ext cx="571504" cy="671665"/>
          </a:xfrm>
          <a:prstGeom prst="rect">
            <a:avLst/>
          </a:prstGeom>
          <a:noFill/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FF232B10-4092-1143-A665-F73178EFD834}"/>
              </a:ext>
            </a:extLst>
          </p:cNvPr>
          <p:cNvSpPr txBox="1">
            <a:spLocks/>
          </p:cNvSpPr>
          <p:nvPr/>
        </p:nvSpPr>
        <p:spPr>
          <a:xfrm>
            <a:off x="1113089" y="214291"/>
            <a:ext cx="7848872" cy="404664"/>
          </a:xfrm>
          <a:prstGeom prst="rect">
            <a:avLst/>
          </a:prstGeom>
        </p:spPr>
        <p:txBody>
          <a:bodyPr tIns="0" anchor="ctr">
            <a:normAutofit fontScale="92500" lnSpcReduction="1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b="1" dirty="0">
                <a:solidFill>
                  <a:srgbClr val="002060"/>
                </a:solidFill>
              </a:rPr>
              <a:t>Gmina Wisznice- Budżet na 2022 rok</a:t>
            </a:r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10AF9FE7-3783-7244-99DE-44B76BC07D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852293"/>
              </p:ext>
            </p:extLst>
          </p:nvPr>
        </p:nvGraphicFramePr>
        <p:xfrm>
          <a:off x="1113089" y="980728"/>
          <a:ext cx="784887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1407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maciejuk\Desktop\herb_wiszn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42852"/>
            <a:ext cx="571504" cy="671665"/>
          </a:xfrm>
          <a:prstGeom prst="rect">
            <a:avLst/>
          </a:prstGeom>
          <a:noFill/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FF232B10-4092-1143-A665-F73178EFD834}"/>
              </a:ext>
            </a:extLst>
          </p:cNvPr>
          <p:cNvSpPr txBox="1">
            <a:spLocks/>
          </p:cNvSpPr>
          <p:nvPr/>
        </p:nvSpPr>
        <p:spPr>
          <a:xfrm>
            <a:off x="1113089" y="214291"/>
            <a:ext cx="7848872" cy="404664"/>
          </a:xfrm>
          <a:prstGeom prst="rect">
            <a:avLst/>
          </a:prstGeom>
        </p:spPr>
        <p:txBody>
          <a:bodyPr tIns="0" anchor="ctr">
            <a:normAutofit fontScale="92500" lnSpcReduction="1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b="1" dirty="0">
                <a:solidFill>
                  <a:srgbClr val="002060"/>
                </a:solidFill>
              </a:rPr>
              <a:t>Gmina Wisznice- Budżet na 2022 rok</a:t>
            </a:r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C6FFE25C-75C9-0F48-9F36-5E246E7102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977811"/>
              </p:ext>
            </p:extLst>
          </p:nvPr>
        </p:nvGraphicFramePr>
        <p:xfrm>
          <a:off x="1113089" y="814517"/>
          <a:ext cx="7848872" cy="5829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7480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maciejuk\Desktop\herb_wiszn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42852"/>
            <a:ext cx="571504" cy="671665"/>
          </a:xfrm>
          <a:prstGeom prst="rect">
            <a:avLst/>
          </a:prstGeom>
          <a:noFill/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FF232B10-4092-1143-A665-F73178EFD834}"/>
              </a:ext>
            </a:extLst>
          </p:cNvPr>
          <p:cNvSpPr txBox="1">
            <a:spLocks/>
          </p:cNvSpPr>
          <p:nvPr/>
        </p:nvSpPr>
        <p:spPr>
          <a:xfrm>
            <a:off x="1113089" y="214291"/>
            <a:ext cx="7848872" cy="404664"/>
          </a:xfrm>
          <a:prstGeom prst="rect">
            <a:avLst/>
          </a:prstGeom>
        </p:spPr>
        <p:txBody>
          <a:bodyPr tIns="0" anchor="ctr">
            <a:normAutofit fontScale="92500" lnSpcReduction="1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b="1" dirty="0">
                <a:solidFill>
                  <a:srgbClr val="002060"/>
                </a:solidFill>
              </a:rPr>
              <a:t>Gmina Wisznice- Budżet na 2022 rok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201293F7-EEDF-D44A-A1AB-E71922793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816776"/>
              </p:ext>
            </p:extLst>
          </p:nvPr>
        </p:nvGraphicFramePr>
        <p:xfrm>
          <a:off x="1113089" y="615058"/>
          <a:ext cx="7848872" cy="62031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61">
                  <a:extLst>
                    <a:ext uri="{9D8B030D-6E8A-4147-A177-3AD203B41FA5}">
                      <a16:colId xmlns:a16="http://schemas.microsoft.com/office/drawing/2014/main" val="3089026544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300528978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54420682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199967504"/>
                    </a:ext>
                  </a:extLst>
                </a:gridCol>
                <a:gridCol w="2157711">
                  <a:extLst>
                    <a:ext uri="{9D8B030D-6E8A-4147-A177-3AD203B41FA5}">
                      <a16:colId xmlns:a16="http://schemas.microsoft.com/office/drawing/2014/main" val="3588094742"/>
                    </a:ext>
                  </a:extLst>
                </a:gridCol>
              </a:tblGrid>
              <a:tr h="202385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Wydatki na zadania inwestycyjne na 2022 r.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b"/>
                </a:tc>
                <a:extLst>
                  <a:ext uri="{0D108BD9-81ED-4DB2-BD59-A6C34878D82A}">
                    <a16:rowId xmlns:a16="http://schemas.microsoft.com/office/drawing/2014/main" val="1326326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b"/>
                </a:tc>
                <a:extLst>
                  <a:ext uri="{0D108BD9-81ED-4DB2-BD59-A6C34878D82A}">
                    <a16:rowId xmlns:a16="http://schemas.microsoft.com/office/drawing/2014/main" val="812662529"/>
                  </a:ext>
                </a:extLst>
              </a:tr>
              <a:tr h="3541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Lp.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Nazwa zadania inwestycyjnego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Dział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Plan  na 2022 r.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Uwagi - finansowanie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extLst>
                  <a:ext uri="{0D108BD9-81ED-4DB2-BD59-A6C34878D82A}">
                    <a16:rowId xmlns:a16="http://schemas.microsoft.com/office/drawing/2014/main" val="2600333446"/>
                  </a:ext>
                </a:extLst>
              </a:tr>
              <a:tr h="18973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Rozdział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 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extLst>
                  <a:ext uri="{0D108BD9-81ED-4DB2-BD59-A6C34878D82A}">
                    <a16:rowId xmlns:a16="http://schemas.microsoft.com/office/drawing/2014/main" val="96798331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 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extLst>
                  <a:ext uri="{0D108BD9-81ED-4DB2-BD59-A6C34878D82A}">
                    <a16:rowId xmlns:a16="http://schemas.microsoft.com/office/drawing/2014/main" val="702054673"/>
                  </a:ext>
                </a:extLst>
              </a:tr>
              <a:tr h="91073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"Poprawa bezpieczeństwa ruchu drogowego i jakości życia mieszkańców gminy Wisznice dzięki inwestycjom w infrastruktury drogowe" ze środków Programu Inwestycji strategicznych - przebudowa drogi nr 101246 L w m. Łyniew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600-60016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2 096 875,00  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Program Inwestycji Strategicznych - 1 995 000,00 zł, własne - 101 875,00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extLst>
                  <a:ext uri="{0D108BD9-81ED-4DB2-BD59-A6C34878D82A}">
                    <a16:rowId xmlns:a16="http://schemas.microsoft.com/office/drawing/2014/main" val="3207246154"/>
                  </a:ext>
                </a:extLst>
              </a:tr>
              <a:tr h="30357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Projekt przebudowy drogi gminnej Nr 101256 L Polubicze Wiejskie Pierwsze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600-60016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45 000,00  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środki własne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extLst>
                  <a:ext uri="{0D108BD9-81ED-4DB2-BD59-A6C34878D82A}">
                    <a16:rowId xmlns:a16="http://schemas.microsoft.com/office/drawing/2014/main" val="272058039"/>
                  </a:ext>
                </a:extLst>
              </a:tr>
              <a:tr h="30357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Projekt przebudowy drogi gminnej Nr 101246 L w m. Łyniew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600-60016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15 000,00  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środki własne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extLst>
                  <a:ext uri="{0D108BD9-81ED-4DB2-BD59-A6C34878D82A}">
                    <a16:rowId xmlns:a16="http://schemas.microsoft.com/office/drawing/2014/main" val="3432662023"/>
                  </a:ext>
                </a:extLst>
              </a:tr>
              <a:tr h="30357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Przebudowa dr. Łączącej ul.Ogrodową z ul. Warszawską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600-60017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12 522,80  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fundusz sołecki Wisznice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extLst>
                  <a:ext uri="{0D108BD9-81ED-4DB2-BD59-A6C34878D82A}">
                    <a16:rowId xmlns:a16="http://schemas.microsoft.com/office/drawing/2014/main" val="2158402082"/>
                  </a:ext>
                </a:extLst>
              </a:tr>
              <a:tr h="30357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Utwardzenie drogi dojazdowej Wygoda - Dubica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600-60017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20 000,00  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fund. Sołecki Wygoda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extLst>
                  <a:ext uri="{0D108BD9-81ED-4DB2-BD59-A6C34878D82A}">
                    <a16:rowId xmlns:a16="http://schemas.microsoft.com/office/drawing/2014/main" val="633900795"/>
                  </a:ext>
                </a:extLst>
              </a:tr>
              <a:tr h="30357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Wykonanie projektu drogi na Wygodzie w kierunku p. Babicza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600-60017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11 000,00  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fund. Sołecki Wygoda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extLst>
                  <a:ext uri="{0D108BD9-81ED-4DB2-BD59-A6C34878D82A}">
                    <a16:rowId xmlns:a16="http://schemas.microsoft.com/office/drawing/2014/main" val="1734547457"/>
                  </a:ext>
                </a:extLst>
              </a:tr>
              <a:tr h="18973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Ogrodzenie byłej remizy w Rowinach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700-70005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10 000,00  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fund. Sołecki Rowiny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extLst>
                  <a:ext uri="{0D108BD9-81ED-4DB2-BD59-A6C34878D82A}">
                    <a16:rowId xmlns:a16="http://schemas.microsoft.com/office/drawing/2014/main" val="3770048434"/>
                  </a:ext>
                </a:extLst>
              </a:tr>
              <a:tr h="49521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Projekt „Poprawa efektywności energetycznej budynków użyteczności publicznej na terenie Gminy Wisznice”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700-70005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4 090 102,20  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środki UE - 2 304 414,00 zł   śr. Własne i krajowe - 1 785 688,20 zł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extLst>
                  <a:ext uri="{0D108BD9-81ED-4DB2-BD59-A6C34878D82A}">
                    <a16:rowId xmlns:a16="http://schemas.microsoft.com/office/drawing/2014/main" val="1493539109"/>
                  </a:ext>
                </a:extLst>
              </a:tr>
              <a:tr h="18973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Budowa parkingu przy urzędzie gminy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750-75023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15 000,00  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środki własne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extLst>
                  <a:ext uri="{0D108BD9-81ED-4DB2-BD59-A6C34878D82A}">
                    <a16:rowId xmlns:a16="http://schemas.microsoft.com/office/drawing/2014/main" val="3606341247"/>
                  </a:ext>
                </a:extLst>
              </a:tr>
              <a:tr h="45536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Projekt "Rewitalizacja obszarów zdegradowanych na terenie gminy Wisznice"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900-90095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1 200 000,00  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DOFINANS -UE - 860 000,00   WŁASNE i krajowe - 340 000,00 zł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extLst>
                  <a:ext uri="{0D108BD9-81ED-4DB2-BD59-A6C34878D82A}">
                    <a16:rowId xmlns:a16="http://schemas.microsoft.com/office/drawing/2014/main" val="1464899784"/>
                  </a:ext>
                </a:extLst>
              </a:tr>
              <a:tr h="49521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Projekt "Energia dla przyszłości"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900-90005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2 640 822,00  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DOFINANS -UE - 2 032 775,00   WŁASNE i krajowe - 608 047,00 zł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extLst>
                  <a:ext uri="{0D108BD9-81ED-4DB2-BD59-A6C34878D82A}">
                    <a16:rowId xmlns:a16="http://schemas.microsoft.com/office/drawing/2014/main" val="291530418"/>
                  </a:ext>
                </a:extLst>
              </a:tr>
              <a:tr h="45536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Projekt "Gram w Zielone"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900-9005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2 520 532,00  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DOFINANS -UE - 2 320 532   WŁASNE i krajowe - 200 000 zł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extLst>
                  <a:ext uri="{0D108BD9-81ED-4DB2-BD59-A6C34878D82A}">
                    <a16:rowId xmlns:a16="http://schemas.microsoft.com/office/drawing/2014/main" val="1673759131"/>
                  </a:ext>
                </a:extLst>
              </a:tr>
              <a:tr h="30890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 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R a z e m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 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</a:rPr>
                        <a:t>12 676 854,00   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9" marR="7559" marT="7559" marB="0" anchor="b"/>
                </a:tc>
                <a:extLst>
                  <a:ext uri="{0D108BD9-81ED-4DB2-BD59-A6C34878D82A}">
                    <a16:rowId xmlns:a16="http://schemas.microsoft.com/office/drawing/2014/main" val="3770980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367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13110</TotalTime>
  <Words>537</Words>
  <Application>Microsoft Macintosh PowerPoint</Application>
  <PresentationFormat>Pokaz na ekranie (4:3)</PresentationFormat>
  <Paragraphs>144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Calibri</vt:lpstr>
      <vt:lpstr>Gill Sans MT</vt:lpstr>
      <vt:lpstr>Times New Roman</vt:lpstr>
      <vt:lpstr>Verdana</vt:lpstr>
      <vt:lpstr>Wingdings 2</vt:lpstr>
      <vt:lpstr>Przesilenie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GMINA WISZNICE</dc:title>
  <dc:creator>amaciejuk</dc:creator>
  <cp:lastModifiedBy>Microsoft Office User</cp:lastModifiedBy>
  <cp:revision>293</cp:revision>
  <cp:lastPrinted>2017-03-14T09:01:52Z</cp:lastPrinted>
  <dcterms:created xsi:type="dcterms:W3CDTF">2014-11-03T11:14:56Z</dcterms:created>
  <dcterms:modified xsi:type="dcterms:W3CDTF">2021-12-21T19:45:09Z</dcterms:modified>
</cp:coreProperties>
</file>